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89" r:id="rId2"/>
    <p:sldId id="257" r:id="rId3"/>
    <p:sldId id="259" r:id="rId4"/>
    <p:sldId id="276" r:id="rId5"/>
    <p:sldId id="277" r:id="rId6"/>
    <p:sldId id="278" r:id="rId7"/>
    <p:sldId id="264" r:id="rId8"/>
    <p:sldId id="281" r:id="rId9"/>
    <p:sldId id="280" r:id="rId10"/>
    <p:sldId id="282" r:id="rId11"/>
    <p:sldId id="283" r:id="rId12"/>
    <p:sldId id="284" r:id="rId13"/>
    <p:sldId id="285" r:id="rId14"/>
    <p:sldId id="287" r:id="rId15"/>
    <p:sldId id="288" r:id="rId16"/>
    <p:sldId id="263" r:id="rId17"/>
  </p:sldIdLst>
  <p:sldSz cx="9144000" cy="6858000" type="screen4x3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E6E"/>
    <a:srgbClr val="FFFFFF"/>
    <a:srgbClr val="7BA9CA"/>
    <a:srgbClr val="466E8C"/>
    <a:srgbClr val="62C5DC"/>
    <a:srgbClr val="F2F2F2"/>
    <a:srgbClr val="508EFF"/>
    <a:srgbClr val="BB9F7A"/>
    <a:srgbClr val="649788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1" autoAdjust="0"/>
    <p:restoredTop sz="96318" autoAdjust="0"/>
  </p:normalViewPr>
  <p:slideViewPr>
    <p:cSldViewPr snapToGrid="0" showGuides="1">
      <p:cViewPr>
        <p:scale>
          <a:sx n="100" d="100"/>
          <a:sy n="100" d="100"/>
        </p:scale>
        <p:origin x="-1140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CD95D-A387-46BC-AE5E-E884D55ED876}" type="doc">
      <dgm:prSet loTypeId="urn:microsoft.com/office/officeart/2008/layout/VerticalCurvedList#1" loCatId="list" qsTypeId="urn:microsoft.com/office/officeart/2005/8/quickstyle/simple1#1" qsCatId="simple" csTypeId="urn:microsoft.com/office/officeart/2005/8/colors/colorful4#1" csCatId="colorful" phldr="1"/>
      <dgm:spPr/>
      <dgm:t>
        <a:bodyPr/>
        <a:lstStyle/>
        <a:p>
          <a:endParaRPr lang="zh-CN" altLang="en-US"/>
        </a:p>
      </dgm:t>
    </dgm:pt>
    <dgm:pt modelId="{D7D2692E-C013-4F9D-985D-1E58B68E4041}">
      <dgm:prSet phldrT="[文本]" custT="1"/>
      <dgm:spPr/>
      <dgm:t>
        <a:bodyPr/>
        <a:lstStyle/>
        <a:p>
          <a:r>
            <a:rPr lang="zh-CN" altLang="en-US" sz="2000" b="1" dirty="0">
              <a:ea typeface="楷体_GB2312"/>
            </a:rPr>
            <a:t>信息经济</a:t>
          </a:r>
        </a:p>
      </dgm:t>
    </dgm:pt>
    <dgm:pt modelId="{2CCEC8F3-D05C-4EFF-A921-E8671580F7DC}" type="parTrans" cxnId="{74A7FF46-C55B-4D6E-82D3-991D996204B6}">
      <dgm:prSet/>
      <dgm:spPr/>
      <dgm:t>
        <a:bodyPr/>
        <a:lstStyle/>
        <a:p>
          <a:endParaRPr lang="zh-CN" altLang="en-US"/>
        </a:p>
      </dgm:t>
    </dgm:pt>
    <dgm:pt modelId="{754C7FE7-AE99-4763-8098-11F11D549747}" type="sibTrans" cxnId="{74A7FF46-C55B-4D6E-82D3-991D996204B6}">
      <dgm:prSet/>
      <dgm:spPr/>
      <dgm:t>
        <a:bodyPr/>
        <a:lstStyle/>
        <a:p>
          <a:endParaRPr lang="zh-CN" altLang="en-US"/>
        </a:p>
      </dgm:t>
    </dgm:pt>
    <dgm:pt modelId="{04486E7B-B9F0-4732-8A99-7BAFFAC80F3A}">
      <dgm:prSet phldrT="[文本]" custT="1"/>
      <dgm:spPr/>
      <dgm:t>
        <a:bodyPr/>
        <a:lstStyle/>
        <a:p>
          <a:r>
            <a:rPr lang="zh-CN" altLang="en-US" sz="2000" b="1" dirty="0">
              <a:ea typeface="楷体_GB2312"/>
            </a:rPr>
            <a:t>网络社会</a:t>
          </a:r>
        </a:p>
      </dgm:t>
    </dgm:pt>
    <dgm:pt modelId="{03356DE4-DD03-4A20-A5F8-B5F885E069CB}" type="parTrans" cxnId="{47B165A2-58DF-45D0-8002-3AE1420E1A25}">
      <dgm:prSet/>
      <dgm:spPr/>
      <dgm:t>
        <a:bodyPr/>
        <a:lstStyle/>
        <a:p>
          <a:endParaRPr lang="zh-CN" altLang="en-US"/>
        </a:p>
      </dgm:t>
    </dgm:pt>
    <dgm:pt modelId="{FCC803E8-3F56-4FC9-937D-4A27E66E5685}" type="sibTrans" cxnId="{47B165A2-58DF-45D0-8002-3AE1420E1A25}">
      <dgm:prSet/>
      <dgm:spPr/>
      <dgm:t>
        <a:bodyPr/>
        <a:lstStyle/>
        <a:p>
          <a:endParaRPr lang="zh-CN" altLang="en-US"/>
        </a:p>
      </dgm:t>
    </dgm:pt>
    <dgm:pt modelId="{B20B1E87-7F5E-47AB-9545-6A1ED32CF63E}">
      <dgm:prSet phldrT="[文本]" custT="1"/>
      <dgm:spPr/>
      <dgm:t>
        <a:bodyPr/>
        <a:lstStyle/>
        <a:p>
          <a:r>
            <a:rPr lang="zh-CN" altLang="en-US" sz="2000" b="1" dirty="0">
              <a:ea typeface="楷体_GB2312"/>
            </a:rPr>
            <a:t>在线政务</a:t>
          </a:r>
        </a:p>
      </dgm:t>
    </dgm:pt>
    <dgm:pt modelId="{07C01941-7AE7-4AA9-901B-73818F97E668}" type="parTrans" cxnId="{23563621-90AD-462D-8E34-30637027720D}">
      <dgm:prSet/>
      <dgm:spPr/>
      <dgm:t>
        <a:bodyPr/>
        <a:lstStyle/>
        <a:p>
          <a:endParaRPr lang="zh-CN" altLang="en-US"/>
        </a:p>
      </dgm:t>
    </dgm:pt>
    <dgm:pt modelId="{9A9245EA-3282-42E9-97D4-D54439FB8EA0}" type="sibTrans" cxnId="{23563621-90AD-462D-8E34-30637027720D}">
      <dgm:prSet/>
      <dgm:spPr/>
      <dgm:t>
        <a:bodyPr/>
        <a:lstStyle/>
        <a:p>
          <a:endParaRPr lang="zh-CN" altLang="en-US"/>
        </a:p>
      </dgm:t>
    </dgm:pt>
    <dgm:pt modelId="{3ED997EF-102F-429D-9F1B-446ED4CDEA97}">
      <dgm:prSet custT="1"/>
      <dgm:spPr/>
      <dgm:t>
        <a:bodyPr/>
        <a:lstStyle/>
        <a:p>
          <a:r>
            <a:rPr lang="zh-CN" altLang="en-US" sz="2000" b="1" dirty="0">
              <a:ea typeface="楷体_GB2312"/>
            </a:rPr>
            <a:t>网络生活</a:t>
          </a:r>
        </a:p>
      </dgm:t>
    </dgm:pt>
    <dgm:pt modelId="{E449E180-E822-4300-9FAB-8F37FA318A3B}" type="parTrans" cxnId="{D83D60C2-5958-459C-A9A8-6E310F43A49F}">
      <dgm:prSet/>
      <dgm:spPr/>
      <dgm:t>
        <a:bodyPr/>
        <a:lstStyle/>
        <a:p>
          <a:endParaRPr lang="zh-CN" altLang="en-US"/>
        </a:p>
      </dgm:t>
    </dgm:pt>
    <dgm:pt modelId="{5E8A5E61-2A6F-43D7-B398-FD0756A026E3}" type="sibTrans" cxnId="{D83D60C2-5958-459C-A9A8-6E310F43A49F}">
      <dgm:prSet/>
      <dgm:spPr/>
      <dgm:t>
        <a:bodyPr/>
        <a:lstStyle/>
        <a:p>
          <a:endParaRPr lang="zh-CN" altLang="en-US"/>
        </a:p>
      </dgm:t>
    </dgm:pt>
    <dgm:pt modelId="{306DED5A-5D8F-498C-9EE2-141740360D37}" type="pres">
      <dgm:prSet presAssocID="{175CD95D-A387-46BC-AE5E-E884D55ED8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9DEC40AA-6908-4FBC-B28C-093BBCB91984}" type="pres">
      <dgm:prSet presAssocID="{175CD95D-A387-46BC-AE5E-E884D55ED876}" presName="Name1" presStyleCnt="0"/>
      <dgm:spPr/>
    </dgm:pt>
    <dgm:pt modelId="{0BDC56A0-B7B3-456D-ADA5-8BFCD99B429E}" type="pres">
      <dgm:prSet presAssocID="{175CD95D-A387-46BC-AE5E-E884D55ED876}" presName="cycle" presStyleCnt="0"/>
      <dgm:spPr/>
    </dgm:pt>
    <dgm:pt modelId="{43EEB2A6-855C-4C60-B171-CE94F34CF9FC}" type="pres">
      <dgm:prSet presAssocID="{175CD95D-A387-46BC-AE5E-E884D55ED876}" presName="srcNode" presStyleLbl="node1" presStyleIdx="0" presStyleCnt="4"/>
      <dgm:spPr/>
    </dgm:pt>
    <dgm:pt modelId="{E6654ACC-B3EE-45FE-964C-0DB09082A18C}" type="pres">
      <dgm:prSet presAssocID="{175CD95D-A387-46BC-AE5E-E884D55ED876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04044117-34E7-4768-A09D-7CAACCCFEBA5}" type="pres">
      <dgm:prSet presAssocID="{175CD95D-A387-46BC-AE5E-E884D55ED876}" presName="extraNode" presStyleLbl="node1" presStyleIdx="0" presStyleCnt="4"/>
      <dgm:spPr/>
    </dgm:pt>
    <dgm:pt modelId="{F38F4F15-A0DF-4FBE-9076-1C2C40DF77D6}" type="pres">
      <dgm:prSet presAssocID="{175CD95D-A387-46BC-AE5E-E884D55ED876}" presName="dstNode" presStyleLbl="node1" presStyleIdx="0" presStyleCnt="4"/>
      <dgm:spPr/>
    </dgm:pt>
    <dgm:pt modelId="{DF78B561-8DB6-4F94-8D61-D02A07B79B6F}" type="pres">
      <dgm:prSet presAssocID="{D7D2692E-C013-4F9D-985D-1E58B68E4041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D93750-9377-48A4-882C-4F203F2780D6}" type="pres">
      <dgm:prSet presAssocID="{D7D2692E-C013-4F9D-985D-1E58B68E4041}" presName="accent_1" presStyleCnt="0"/>
      <dgm:spPr/>
    </dgm:pt>
    <dgm:pt modelId="{318DB3D1-5712-4F2C-B02D-B2F305CFE4DC}" type="pres">
      <dgm:prSet presAssocID="{D7D2692E-C013-4F9D-985D-1E58B68E4041}" presName="accentRepeatNode" presStyleLbl="solidFgAcc1" presStyleIdx="0" presStyleCnt="4"/>
      <dgm:spPr/>
    </dgm:pt>
    <dgm:pt modelId="{F2A5A78A-83AB-4EEB-B794-FC77409C9275}" type="pres">
      <dgm:prSet presAssocID="{04486E7B-B9F0-4732-8A99-7BAFFAC80F3A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5C8A91-240F-4187-A4C7-ACDEFA8F2FE6}" type="pres">
      <dgm:prSet presAssocID="{04486E7B-B9F0-4732-8A99-7BAFFAC80F3A}" presName="accent_2" presStyleCnt="0"/>
      <dgm:spPr/>
    </dgm:pt>
    <dgm:pt modelId="{48BE602C-0640-408D-B578-908361B4F930}" type="pres">
      <dgm:prSet presAssocID="{04486E7B-B9F0-4732-8A99-7BAFFAC80F3A}" presName="accentRepeatNode" presStyleLbl="solidFgAcc1" presStyleIdx="1" presStyleCnt="4"/>
      <dgm:spPr/>
    </dgm:pt>
    <dgm:pt modelId="{4634EC8D-9901-4F4E-96FC-92F47A8A49A5}" type="pres">
      <dgm:prSet presAssocID="{B20B1E87-7F5E-47AB-9545-6A1ED32CF63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E095E-FD26-44F8-A012-D1807A5C634A}" type="pres">
      <dgm:prSet presAssocID="{B20B1E87-7F5E-47AB-9545-6A1ED32CF63E}" presName="accent_3" presStyleCnt="0"/>
      <dgm:spPr/>
    </dgm:pt>
    <dgm:pt modelId="{04330115-C7CD-4E36-8DE5-C5A9538D1C49}" type="pres">
      <dgm:prSet presAssocID="{B20B1E87-7F5E-47AB-9545-6A1ED32CF63E}" presName="accentRepeatNode" presStyleLbl="solidFgAcc1" presStyleIdx="2" presStyleCnt="4"/>
      <dgm:spPr/>
    </dgm:pt>
    <dgm:pt modelId="{AE381EC7-C5C9-4030-AC32-28CA5B9F95D9}" type="pres">
      <dgm:prSet presAssocID="{3ED997EF-102F-429D-9F1B-446ED4CDEA9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37CF84-2C84-43F5-BEF1-4942D4509B79}" type="pres">
      <dgm:prSet presAssocID="{3ED997EF-102F-429D-9F1B-446ED4CDEA97}" presName="accent_4" presStyleCnt="0"/>
      <dgm:spPr/>
    </dgm:pt>
    <dgm:pt modelId="{39DB9EDD-60AC-421A-AF29-5B1D0FA9167B}" type="pres">
      <dgm:prSet presAssocID="{3ED997EF-102F-429D-9F1B-446ED4CDEA97}" presName="accentRepeatNode" presStyleLbl="solidFgAcc1" presStyleIdx="3" presStyleCnt="4"/>
      <dgm:spPr/>
    </dgm:pt>
  </dgm:ptLst>
  <dgm:cxnLst>
    <dgm:cxn modelId="{0DBAAE92-954C-40D3-8931-04AED39EC1E6}" type="presOf" srcId="{B20B1E87-7F5E-47AB-9545-6A1ED32CF63E}" destId="{4634EC8D-9901-4F4E-96FC-92F47A8A49A5}" srcOrd="0" destOrd="0" presId="urn:microsoft.com/office/officeart/2008/layout/VerticalCurvedList#1"/>
    <dgm:cxn modelId="{A6AB42B9-4E5E-4F4E-B375-612CCFE83E38}" type="presOf" srcId="{3ED997EF-102F-429D-9F1B-446ED4CDEA97}" destId="{AE381EC7-C5C9-4030-AC32-28CA5B9F95D9}" srcOrd="0" destOrd="0" presId="urn:microsoft.com/office/officeart/2008/layout/VerticalCurvedList#1"/>
    <dgm:cxn modelId="{47B165A2-58DF-45D0-8002-3AE1420E1A25}" srcId="{175CD95D-A387-46BC-AE5E-E884D55ED876}" destId="{04486E7B-B9F0-4732-8A99-7BAFFAC80F3A}" srcOrd="1" destOrd="0" parTransId="{03356DE4-DD03-4A20-A5F8-B5F885E069CB}" sibTransId="{FCC803E8-3F56-4FC9-937D-4A27E66E5685}"/>
    <dgm:cxn modelId="{656963AB-7A79-4A9E-9566-157CAE94544A}" type="presOf" srcId="{175CD95D-A387-46BC-AE5E-E884D55ED876}" destId="{306DED5A-5D8F-498C-9EE2-141740360D37}" srcOrd="0" destOrd="0" presId="urn:microsoft.com/office/officeart/2008/layout/VerticalCurvedList#1"/>
    <dgm:cxn modelId="{946D9040-F74C-4E58-ADEE-2C9E9A93D8F4}" type="presOf" srcId="{04486E7B-B9F0-4732-8A99-7BAFFAC80F3A}" destId="{F2A5A78A-83AB-4EEB-B794-FC77409C9275}" srcOrd="0" destOrd="0" presId="urn:microsoft.com/office/officeart/2008/layout/VerticalCurvedList#1"/>
    <dgm:cxn modelId="{D83D60C2-5958-459C-A9A8-6E310F43A49F}" srcId="{175CD95D-A387-46BC-AE5E-E884D55ED876}" destId="{3ED997EF-102F-429D-9F1B-446ED4CDEA97}" srcOrd="3" destOrd="0" parTransId="{E449E180-E822-4300-9FAB-8F37FA318A3B}" sibTransId="{5E8A5E61-2A6F-43D7-B398-FD0756A026E3}"/>
    <dgm:cxn modelId="{E826E174-2AAD-4A49-8FC5-D64FC4533BD2}" type="presOf" srcId="{D7D2692E-C013-4F9D-985D-1E58B68E4041}" destId="{DF78B561-8DB6-4F94-8D61-D02A07B79B6F}" srcOrd="0" destOrd="0" presId="urn:microsoft.com/office/officeart/2008/layout/VerticalCurvedList#1"/>
    <dgm:cxn modelId="{74A7FF46-C55B-4D6E-82D3-991D996204B6}" srcId="{175CD95D-A387-46BC-AE5E-E884D55ED876}" destId="{D7D2692E-C013-4F9D-985D-1E58B68E4041}" srcOrd="0" destOrd="0" parTransId="{2CCEC8F3-D05C-4EFF-A921-E8671580F7DC}" sibTransId="{754C7FE7-AE99-4763-8098-11F11D549747}"/>
    <dgm:cxn modelId="{23563621-90AD-462D-8E34-30637027720D}" srcId="{175CD95D-A387-46BC-AE5E-E884D55ED876}" destId="{B20B1E87-7F5E-47AB-9545-6A1ED32CF63E}" srcOrd="2" destOrd="0" parTransId="{07C01941-7AE7-4AA9-901B-73818F97E668}" sibTransId="{9A9245EA-3282-42E9-97D4-D54439FB8EA0}"/>
    <dgm:cxn modelId="{1C312814-69E9-45A5-B341-DEB1C70450F8}" type="presOf" srcId="{754C7FE7-AE99-4763-8098-11F11D549747}" destId="{E6654ACC-B3EE-45FE-964C-0DB09082A18C}" srcOrd="0" destOrd="0" presId="urn:microsoft.com/office/officeart/2008/layout/VerticalCurvedList#1"/>
    <dgm:cxn modelId="{A626C22E-4D39-47B9-BA86-F0C97AC3F66A}" type="presParOf" srcId="{306DED5A-5D8F-498C-9EE2-141740360D37}" destId="{9DEC40AA-6908-4FBC-B28C-093BBCB91984}" srcOrd="0" destOrd="0" presId="urn:microsoft.com/office/officeart/2008/layout/VerticalCurvedList#1"/>
    <dgm:cxn modelId="{B5F7D3EB-B212-4596-B931-D1E495208724}" type="presParOf" srcId="{9DEC40AA-6908-4FBC-B28C-093BBCB91984}" destId="{0BDC56A0-B7B3-456D-ADA5-8BFCD99B429E}" srcOrd="0" destOrd="0" presId="urn:microsoft.com/office/officeart/2008/layout/VerticalCurvedList#1"/>
    <dgm:cxn modelId="{04F28F47-7827-490D-AD2B-2A3F822E0CC8}" type="presParOf" srcId="{0BDC56A0-B7B3-456D-ADA5-8BFCD99B429E}" destId="{43EEB2A6-855C-4C60-B171-CE94F34CF9FC}" srcOrd="0" destOrd="0" presId="urn:microsoft.com/office/officeart/2008/layout/VerticalCurvedList#1"/>
    <dgm:cxn modelId="{C721BFA2-EBB1-4CA0-A9E7-C529C997CDC6}" type="presParOf" srcId="{0BDC56A0-B7B3-456D-ADA5-8BFCD99B429E}" destId="{E6654ACC-B3EE-45FE-964C-0DB09082A18C}" srcOrd="1" destOrd="0" presId="urn:microsoft.com/office/officeart/2008/layout/VerticalCurvedList#1"/>
    <dgm:cxn modelId="{3D8A37E7-BD17-4A37-A19E-25B6AA75C171}" type="presParOf" srcId="{0BDC56A0-B7B3-456D-ADA5-8BFCD99B429E}" destId="{04044117-34E7-4768-A09D-7CAACCCFEBA5}" srcOrd="2" destOrd="0" presId="urn:microsoft.com/office/officeart/2008/layout/VerticalCurvedList#1"/>
    <dgm:cxn modelId="{0C65D5E9-B7AF-431A-96C5-D210A25ABE13}" type="presParOf" srcId="{0BDC56A0-B7B3-456D-ADA5-8BFCD99B429E}" destId="{F38F4F15-A0DF-4FBE-9076-1C2C40DF77D6}" srcOrd="3" destOrd="0" presId="urn:microsoft.com/office/officeart/2008/layout/VerticalCurvedList#1"/>
    <dgm:cxn modelId="{B07A5FDB-8D2B-4013-9F38-9B378A1F0E84}" type="presParOf" srcId="{9DEC40AA-6908-4FBC-B28C-093BBCB91984}" destId="{DF78B561-8DB6-4F94-8D61-D02A07B79B6F}" srcOrd="1" destOrd="0" presId="urn:microsoft.com/office/officeart/2008/layout/VerticalCurvedList#1"/>
    <dgm:cxn modelId="{B250A0C3-7761-480A-9FEB-6EA0667E3C95}" type="presParOf" srcId="{9DEC40AA-6908-4FBC-B28C-093BBCB91984}" destId="{62D93750-9377-48A4-882C-4F203F2780D6}" srcOrd="2" destOrd="0" presId="urn:microsoft.com/office/officeart/2008/layout/VerticalCurvedList#1"/>
    <dgm:cxn modelId="{9405D4CE-45C0-4A88-A0B0-6A9E0A6E438F}" type="presParOf" srcId="{62D93750-9377-48A4-882C-4F203F2780D6}" destId="{318DB3D1-5712-4F2C-B02D-B2F305CFE4DC}" srcOrd="0" destOrd="0" presId="urn:microsoft.com/office/officeart/2008/layout/VerticalCurvedList#1"/>
    <dgm:cxn modelId="{732EB0E1-6D65-45F5-BC0B-7DD5A5901370}" type="presParOf" srcId="{9DEC40AA-6908-4FBC-B28C-093BBCB91984}" destId="{F2A5A78A-83AB-4EEB-B794-FC77409C9275}" srcOrd="3" destOrd="0" presId="urn:microsoft.com/office/officeart/2008/layout/VerticalCurvedList#1"/>
    <dgm:cxn modelId="{7C615D1E-F3A2-41E9-A6B3-7B0CA2A2141A}" type="presParOf" srcId="{9DEC40AA-6908-4FBC-B28C-093BBCB91984}" destId="{5B5C8A91-240F-4187-A4C7-ACDEFA8F2FE6}" srcOrd="4" destOrd="0" presId="urn:microsoft.com/office/officeart/2008/layout/VerticalCurvedList#1"/>
    <dgm:cxn modelId="{C07644D6-D6EF-4286-AEF9-F402279CF20C}" type="presParOf" srcId="{5B5C8A91-240F-4187-A4C7-ACDEFA8F2FE6}" destId="{48BE602C-0640-408D-B578-908361B4F930}" srcOrd="0" destOrd="0" presId="urn:microsoft.com/office/officeart/2008/layout/VerticalCurvedList#1"/>
    <dgm:cxn modelId="{7BD8822F-14EA-4551-BE3C-8A8873C1A240}" type="presParOf" srcId="{9DEC40AA-6908-4FBC-B28C-093BBCB91984}" destId="{4634EC8D-9901-4F4E-96FC-92F47A8A49A5}" srcOrd="5" destOrd="0" presId="urn:microsoft.com/office/officeart/2008/layout/VerticalCurvedList#1"/>
    <dgm:cxn modelId="{6ABE7F60-3AA7-401A-B37A-05CCB983B490}" type="presParOf" srcId="{9DEC40AA-6908-4FBC-B28C-093BBCB91984}" destId="{6A9E095E-FD26-44F8-A012-D1807A5C634A}" srcOrd="6" destOrd="0" presId="urn:microsoft.com/office/officeart/2008/layout/VerticalCurvedList#1"/>
    <dgm:cxn modelId="{324CBF09-1C66-429C-8245-0459CF1EE6E6}" type="presParOf" srcId="{6A9E095E-FD26-44F8-A012-D1807A5C634A}" destId="{04330115-C7CD-4E36-8DE5-C5A9538D1C49}" srcOrd="0" destOrd="0" presId="urn:microsoft.com/office/officeart/2008/layout/VerticalCurvedList#1"/>
    <dgm:cxn modelId="{370AED77-144A-442D-B917-E28B98D5C130}" type="presParOf" srcId="{9DEC40AA-6908-4FBC-B28C-093BBCB91984}" destId="{AE381EC7-C5C9-4030-AC32-28CA5B9F95D9}" srcOrd="7" destOrd="0" presId="urn:microsoft.com/office/officeart/2008/layout/VerticalCurvedList#1"/>
    <dgm:cxn modelId="{D1105194-7C3F-4B49-A82D-BC2B0BB4CF50}" type="presParOf" srcId="{9DEC40AA-6908-4FBC-B28C-093BBCB91984}" destId="{AD37CF84-2C84-43F5-BEF1-4942D4509B79}" srcOrd="8" destOrd="0" presId="urn:microsoft.com/office/officeart/2008/layout/VerticalCurvedList#1"/>
    <dgm:cxn modelId="{C01210E6-C6F7-4D93-9E99-E2466C2FD631}" type="presParOf" srcId="{AD37CF84-2C84-43F5-BEF1-4942D4509B79}" destId="{39DB9EDD-60AC-421A-AF29-5B1D0FA9167B}" srcOrd="0" destOrd="0" presId="urn:microsoft.com/office/officeart/2008/layout/VerticalCurvedLis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54ACC-B3EE-45FE-964C-0DB09082A18C}">
      <dsp:nvSpPr>
        <dsp:cNvPr id="0" name=""/>
        <dsp:cNvSpPr/>
      </dsp:nvSpPr>
      <dsp:spPr>
        <a:xfrm>
          <a:off x="-3207679" y="-493599"/>
          <a:ext cx="3825567" cy="3825567"/>
        </a:xfrm>
        <a:prstGeom prst="blockArc">
          <a:avLst>
            <a:gd name="adj1" fmla="val 18900000"/>
            <a:gd name="adj2" fmla="val 2700000"/>
            <a:gd name="adj3" fmla="val 565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8B561-8DB6-4F94-8D61-D02A07B79B6F}">
      <dsp:nvSpPr>
        <dsp:cNvPr id="0" name=""/>
        <dsp:cNvSpPr/>
      </dsp:nvSpPr>
      <dsp:spPr>
        <a:xfrm>
          <a:off x="324076" y="218213"/>
          <a:ext cx="3803624" cy="436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59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ea typeface="楷体_GB2312"/>
            </a:rPr>
            <a:t>信息经济</a:t>
          </a:r>
        </a:p>
      </dsp:txBody>
      <dsp:txXfrm>
        <a:off x="324076" y="218213"/>
        <a:ext cx="3803624" cy="436654"/>
      </dsp:txXfrm>
    </dsp:sp>
    <dsp:sp modelId="{318DB3D1-5712-4F2C-B02D-B2F305CFE4DC}">
      <dsp:nvSpPr>
        <dsp:cNvPr id="0" name=""/>
        <dsp:cNvSpPr/>
      </dsp:nvSpPr>
      <dsp:spPr>
        <a:xfrm>
          <a:off x="51166" y="163631"/>
          <a:ext cx="545818" cy="5458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5A78A-83AB-4EEB-B794-FC77409C9275}">
      <dsp:nvSpPr>
        <dsp:cNvPr id="0" name=""/>
        <dsp:cNvSpPr/>
      </dsp:nvSpPr>
      <dsp:spPr>
        <a:xfrm>
          <a:off x="574420" y="873309"/>
          <a:ext cx="3553280" cy="436654"/>
        </a:xfrm>
        <a:prstGeom prst="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59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ea typeface="楷体_GB2312"/>
            </a:rPr>
            <a:t>网络社会</a:t>
          </a:r>
        </a:p>
      </dsp:txBody>
      <dsp:txXfrm>
        <a:off x="574420" y="873309"/>
        <a:ext cx="3553280" cy="436654"/>
      </dsp:txXfrm>
    </dsp:sp>
    <dsp:sp modelId="{48BE602C-0640-408D-B578-908361B4F930}">
      <dsp:nvSpPr>
        <dsp:cNvPr id="0" name=""/>
        <dsp:cNvSpPr/>
      </dsp:nvSpPr>
      <dsp:spPr>
        <a:xfrm>
          <a:off x="301511" y="818727"/>
          <a:ext cx="545818" cy="5458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34EC8D-9901-4F4E-96FC-92F47A8A49A5}">
      <dsp:nvSpPr>
        <dsp:cNvPr id="0" name=""/>
        <dsp:cNvSpPr/>
      </dsp:nvSpPr>
      <dsp:spPr>
        <a:xfrm>
          <a:off x="574420" y="1528404"/>
          <a:ext cx="3553280" cy="436654"/>
        </a:xfrm>
        <a:prstGeom prst="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59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ea typeface="楷体_GB2312"/>
            </a:rPr>
            <a:t>在线政务</a:t>
          </a:r>
        </a:p>
      </dsp:txBody>
      <dsp:txXfrm>
        <a:off x="574420" y="1528404"/>
        <a:ext cx="3553280" cy="436654"/>
      </dsp:txXfrm>
    </dsp:sp>
    <dsp:sp modelId="{04330115-C7CD-4E36-8DE5-C5A9538D1C49}">
      <dsp:nvSpPr>
        <dsp:cNvPr id="0" name=""/>
        <dsp:cNvSpPr/>
      </dsp:nvSpPr>
      <dsp:spPr>
        <a:xfrm>
          <a:off x="301511" y="1473823"/>
          <a:ext cx="545818" cy="5458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930462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381EC7-C5C9-4030-AC32-28CA5B9F95D9}">
      <dsp:nvSpPr>
        <dsp:cNvPr id="0" name=""/>
        <dsp:cNvSpPr/>
      </dsp:nvSpPr>
      <dsp:spPr>
        <a:xfrm>
          <a:off x="324076" y="2183500"/>
          <a:ext cx="3803624" cy="436654"/>
        </a:xfrm>
        <a:prstGeom prst="rect">
          <a:avLst/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59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ea typeface="楷体_GB2312"/>
            </a:rPr>
            <a:t>网络生活</a:t>
          </a:r>
        </a:p>
      </dsp:txBody>
      <dsp:txXfrm>
        <a:off x="324076" y="2183500"/>
        <a:ext cx="3803624" cy="436654"/>
      </dsp:txXfrm>
    </dsp:sp>
    <dsp:sp modelId="{39DB9EDD-60AC-421A-AF29-5B1D0FA9167B}">
      <dsp:nvSpPr>
        <dsp:cNvPr id="0" name=""/>
        <dsp:cNvSpPr/>
      </dsp:nvSpPr>
      <dsp:spPr>
        <a:xfrm>
          <a:off x="51166" y="2128918"/>
          <a:ext cx="545818" cy="5458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3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#1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39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8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62" y="-1"/>
            <a:ext cx="9214340" cy="6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等腰三角形 8"/>
          <p:cNvSpPr/>
          <p:nvPr/>
        </p:nvSpPr>
        <p:spPr>
          <a:xfrm rot="5400000">
            <a:off x="550378" y="141815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6812" y="1061177"/>
            <a:ext cx="709410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二、信息社会的基本特征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6811" y="2035451"/>
            <a:ext cx="7094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effectLst/>
              </a:rPr>
              <a:t>数字生活</a:t>
            </a:r>
          </a:p>
        </p:txBody>
      </p:sp>
      <p:pic>
        <p:nvPicPr>
          <p:cNvPr id="5" name="图片 4" descr="257876380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05" y="2653030"/>
            <a:ext cx="2701290" cy="18008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 descr="VCG41530660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05" y="4764405"/>
            <a:ext cx="2814320" cy="1877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VCG416138934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795" y="2644775"/>
            <a:ext cx="2725420" cy="18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 descr="VCG41503183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795" y="4764405"/>
            <a:ext cx="2813685" cy="1877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等腰三角形 8"/>
          <p:cNvSpPr/>
          <p:nvPr/>
        </p:nvSpPr>
        <p:spPr>
          <a:xfrm rot="5400000">
            <a:off x="550378" y="141815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6812" y="1061177"/>
            <a:ext cx="709410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数字</a:t>
            </a:r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生活网络社会</a:t>
            </a:r>
            <a:endParaRPr lang="zh-CN" altLang="en-US" sz="3200" dirty="0">
              <a:solidFill>
                <a:srgbClr val="466E8C"/>
              </a:solidFill>
              <a:effectLst/>
            </a:endParaRPr>
          </a:p>
        </p:txBody>
      </p:sp>
      <p:pic>
        <p:nvPicPr>
          <p:cNvPr id="2" name="图片 1" descr="VCG41N904830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2089150"/>
            <a:ext cx="4852670" cy="3235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3456940" y="5601970"/>
            <a:ext cx="4411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基础设施全面普及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等腰三角形 8"/>
          <p:cNvSpPr/>
          <p:nvPr/>
        </p:nvSpPr>
        <p:spPr>
          <a:xfrm rot="5400000">
            <a:off x="550378" y="141815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6812" y="1061177"/>
            <a:ext cx="709410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国家信息中心</a:t>
            </a:r>
          </a:p>
        </p:txBody>
      </p:sp>
      <p:pic>
        <p:nvPicPr>
          <p:cNvPr id="2" name="图片 1" descr="2019-07-10_14-09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91030"/>
            <a:ext cx="8180705" cy="4651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等腰三角形 8"/>
          <p:cNvSpPr/>
          <p:nvPr/>
        </p:nvSpPr>
        <p:spPr>
          <a:xfrm rot="5400000">
            <a:off x="550378" y="141815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6812" y="1061177"/>
            <a:ext cx="709410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数字</a:t>
            </a:r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生活</a:t>
            </a:r>
            <a:endParaRPr lang="en-US" altLang="zh-CN" sz="3200" dirty="0" smtClean="0">
              <a:solidFill>
                <a:srgbClr val="466E8C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网络</a:t>
            </a:r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社会</a:t>
            </a:r>
            <a:endParaRPr lang="en-US" altLang="zh-CN" sz="3200" dirty="0" smtClean="0">
              <a:solidFill>
                <a:srgbClr val="466E8C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在线政务</a:t>
            </a:r>
          </a:p>
        </p:txBody>
      </p:sp>
      <p:pic>
        <p:nvPicPr>
          <p:cNvPr id="4" name="图片 3" descr="252322479_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12" y="3429517"/>
            <a:ext cx="3885103" cy="2590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 descr="在线政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70" y="3429517"/>
            <a:ext cx="3310031" cy="2590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等腰三角形 8"/>
          <p:cNvSpPr/>
          <p:nvPr/>
        </p:nvSpPr>
        <p:spPr>
          <a:xfrm rot="5400000">
            <a:off x="550378" y="177375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6812" y="1398997"/>
            <a:ext cx="7094101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数字</a:t>
            </a:r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生活</a:t>
            </a:r>
            <a:endParaRPr lang="en-US" altLang="zh-CN" sz="3200" dirty="0" smtClean="0">
              <a:solidFill>
                <a:srgbClr val="466E8C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网络</a:t>
            </a:r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社会</a:t>
            </a:r>
            <a:endParaRPr lang="en-US" altLang="zh-CN" sz="3200" dirty="0" smtClean="0">
              <a:solidFill>
                <a:srgbClr val="466E8C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在线</a:t>
            </a:r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政务</a:t>
            </a:r>
            <a:endParaRPr lang="en-US" altLang="zh-CN" sz="3200" dirty="0" smtClean="0">
              <a:solidFill>
                <a:srgbClr val="466E8C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信息经济</a:t>
            </a:r>
          </a:p>
          <a:p>
            <a:pPr>
              <a:lnSpc>
                <a:spcPct val="150000"/>
              </a:lnSpc>
            </a:pPr>
            <a:endParaRPr lang="zh-CN" altLang="en-US" sz="3200" dirty="0">
              <a:solidFill>
                <a:srgbClr val="466E8C"/>
              </a:solidFill>
              <a:effectLst/>
            </a:endParaRPr>
          </a:p>
        </p:txBody>
      </p:sp>
      <p:pic>
        <p:nvPicPr>
          <p:cNvPr id="2" name="图片 1" descr="VCG41598776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510" y="1643380"/>
            <a:ext cx="4568825" cy="3424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5135245" y="5240020"/>
            <a:ext cx="2059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信息技术助力经济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9" name="内容占位符 3"/>
          <p:cNvGraphicFramePr/>
          <p:nvPr/>
        </p:nvGraphicFramePr>
        <p:xfrm>
          <a:off x="2469814" y="2267101"/>
          <a:ext cx="4163530" cy="283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27" y="1541388"/>
            <a:ext cx="1882818" cy="16112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127" y="4435809"/>
            <a:ext cx="1882818" cy="145737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3508" y="1216411"/>
            <a:ext cx="1670221" cy="15867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3508" y="3429000"/>
            <a:ext cx="1695312" cy="256651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654ACC-B3EE-45FE-964C-0DB09082A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18DB3D1-5712-4F2C-B02D-B2F305CFE4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78B561-8DB6-4F94-8D61-D02A07B79B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8BE602C-0640-408D-B578-908361B4F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2A5A78A-83AB-4EEB-B794-FC77409C9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4330115-C7CD-4E36-8DE5-C5A9538D1C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34EC8D-9901-4F4E-96FC-92F47A8A4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DB9EDD-60AC-421A-AF29-5B1D0FA916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381EC7-C5C9-4030-AC32-28CA5B9F95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en-US" altLang="zh-CN" sz="2000" dirty="0" smtClean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39213" y="3060769"/>
            <a:ext cx="647890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effectLst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effectLst/>
              </a:rPr>
              <a:t>　认识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信息社会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等腰三角形 8"/>
          <p:cNvSpPr/>
          <p:nvPr/>
        </p:nvSpPr>
        <p:spPr>
          <a:xfrm rot="5400000">
            <a:off x="550378" y="1417338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6813" y="1060362"/>
            <a:ext cx="683284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以下图片分别展示的是哪种社会形态？</a:t>
            </a: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40" y="2924851"/>
            <a:ext cx="3672408" cy="2484275"/>
          </a:xfrm>
          <a:prstGeom prst="rect">
            <a:avLst/>
          </a:prstGeom>
        </p:spPr>
      </p:pic>
      <p:pic>
        <p:nvPicPr>
          <p:cNvPr id="16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7" y="2924850"/>
            <a:ext cx="3672408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等腰三角形 8"/>
          <p:cNvSpPr/>
          <p:nvPr/>
        </p:nvSpPr>
        <p:spPr>
          <a:xfrm rot="5400000">
            <a:off x="550378" y="141815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6812" y="1061177"/>
            <a:ext cx="709410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思考</a:t>
            </a:r>
            <a:endParaRPr lang="zh-CN" altLang="en-US" sz="3200" dirty="0">
              <a:solidFill>
                <a:srgbClr val="466E8C"/>
              </a:solidFill>
              <a:effectLst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3719" y="2261390"/>
            <a:ext cx="7912624" cy="781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回想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自己一天的生活，都接触过哪些信息技术？对比过去与现在的生活方式，填写下表，体会信息技术给社会生活带来的变化。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236108"/>
              </p:ext>
            </p:extLst>
          </p:nvPr>
        </p:nvGraphicFramePr>
        <p:xfrm>
          <a:off x="946812" y="3420208"/>
          <a:ext cx="7536811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133"/>
                <a:gridCol w="5099310"/>
                <a:gridCol w="157636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kern="1200" dirty="0" smtClean="0">
                          <a:solidFill>
                            <a:schemeClr val="bg1"/>
                          </a:solidFill>
                          <a:latin typeface="楷体_GB2312" pitchFamily="49" charset="-122"/>
                          <a:ea typeface="楷体_GB2312"/>
                          <a:cs typeface="+mn-cs"/>
                        </a:rPr>
                        <a:t>事项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楷体_GB2312" pitchFamily="49" charset="-122"/>
                        <a:ea typeface="楷体_GB231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ea typeface="楷体_GB2312"/>
                        </a:rPr>
                        <a:t>以前的情况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ea typeface="楷体_GB2312"/>
                        </a:rPr>
                        <a:t>现在的情况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ea typeface="楷体_GB2312"/>
                        </a:rPr>
                        <a:t>学习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ea typeface="楷体_GB2312"/>
                        </a:rPr>
                        <a:t>纸质书本、去图书馆查资料、在教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  <a:ea typeface="楷体_GB2312"/>
                        </a:rPr>
                        <a:t>室</a:t>
                      </a:r>
                      <a:r>
                        <a:rPr lang="zh-CN" altLang="en-US" dirty="0" smtClean="0">
                          <a:ea typeface="楷体_GB2312"/>
                        </a:rPr>
                        <a:t>听老师讲课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ea typeface="楷体_GB2312"/>
                        </a:rPr>
                        <a:t>交通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ea typeface="楷体_GB2312"/>
                        </a:rPr>
                        <a:t>在车站等公交车、到售票窗口买火车票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  <a:ea typeface="楷体_GB2312"/>
                        </a:rPr>
                        <a:t>或</a:t>
                      </a:r>
                      <a:r>
                        <a:rPr lang="zh-CN" altLang="en-US" dirty="0" smtClean="0">
                          <a:ea typeface="楷体_GB2312"/>
                        </a:rPr>
                        <a:t>机票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ea typeface="楷体_GB2312"/>
                        </a:rPr>
                        <a:t>购物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ea typeface="楷体_GB2312"/>
                        </a:rPr>
                        <a:t>到书店买书、到超市买日用品、到商场购买衣服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ea typeface="楷体_GB2312"/>
                        </a:rPr>
                        <a:t>交流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ea typeface="楷体_GB2312"/>
                        </a:rPr>
                        <a:t>寄书信、打电话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ea typeface="楷体_GB2312"/>
                        </a:rPr>
                        <a:t>看病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ea typeface="楷体_GB2312"/>
                        </a:rPr>
                        <a:t>到医院挂号、窗口排队交费、医生手写处方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ea typeface="楷体_GB2312"/>
                        </a:rPr>
                        <a:t>其他</a:t>
                      </a:r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ea typeface="楷体_GB231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等腰三角形 8"/>
          <p:cNvSpPr/>
          <p:nvPr/>
        </p:nvSpPr>
        <p:spPr>
          <a:xfrm rot="5400000">
            <a:off x="550378" y="141815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6812" y="1061177"/>
            <a:ext cx="709410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现代社会</a:t>
            </a:r>
            <a:endParaRPr lang="zh-CN" altLang="en-US" sz="3200" dirty="0">
              <a:solidFill>
                <a:srgbClr val="466E8C"/>
              </a:solidFill>
              <a:effectLst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r="5911" b="5384"/>
          <a:stretch/>
        </p:blipFill>
        <p:spPr>
          <a:xfrm>
            <a:off x="4725763" y="1984919"/>
            <a:ext cx="2982867" cy="2201599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"/>
          <a:stretch/>
        </p:blipFill>
        <p:spPr>
          <a:xfrm>
            <a:off x="1517545" y="1984918"/>
            <a:ext cx="3092008" cy="22016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45" y="4294095"/>
            <a:ext cx="3083308" cy="19341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001" y="4294095"/>
            <a:ext cx="2988629" cy="19341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等腰三角形 8"/>
          <p:cNvSpPr/>
          <p:nvPr/>
        </p:nvSpPr>
        <p:spPr>
          <a:xfrm rot="5400000">
            <a:off x="550378" y="141815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6812" y="1061177"/>
            <a:ext cx="709410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信息社会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3719" y="2261390"/>
            <a:ext cx="7912624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这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是以信息活动为主的社会，可以称为</a:t>
            </a:r>
            <a:r>
              <a:rPr lang="zh-CN" altLang="en-US" dirty="0">
                <a:solidFill>
                  <a:srgbClr val="466E8C"/>
                </a:solidFill>
              </a:rPr>
              <a:t>信息社会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  <p:pic>
        <p:nvPicPr>
          <p:cNvPr id="12" name="图片 1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r="5911" b="5384"/>
          <a:stretch/>
        </p:blipFill>
        <p:spPr>
          <a:xfrm>
            <a:off x="4505150" y="3012539"/>
            <a:ext cx="2015696" cy="1487748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"/>
          <a:stretch/>
        </p:blipFill>
        <p:spPr>
          <a:xfrm>
            <a:off x="2223080" y="3012537"/>
            <a:ext cx="2089449" cy="1487749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80" y="4680101"/>
            <a:ext cx="2083570" cy="1306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图片 2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88" y="4680101"/>
            <a:ext cx="2019590" cy="1306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8815" y="1728821"/>
            <a:ext cx="5686532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66E8C"/>
                </a:solidFill>
                <a:effectLst/>
              </a:rPr>
              <a:t>一、信息社会的由来与定义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7956" y="2735571"/>
            <a:ext cx="8099076" cy="40614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信息社会的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由来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1959</a:t>
            </a:r>
            <a:r>
              <a:rPr lang="zh-CN" altLang="zh-CN" dirty="0">
                <a:cs typeface="Times New Roman" panose="02020603050405020304" pitchFamily="18" charset="0"/>
              </a:rPr>
              <a:t>年，有社会学家首次提出</a:t>
            </a:r>
            <a:r>
              <a:rPr lang="zh-CN" altLang="en-US" dirty="0">
                <a:cs typeface="Times New Roman" panose="02020603050405020304" pitchFamily="18" charset="0"/>
              </a:rPr>
              <a:t> “</a:t>
            </a:r>
            <a:r>
              <a:rPr lang="zh-CN" altLang="zh-CN" u="sng" dirty="0">
                <a:cs typeface="Times New Roman" panose="02020603050405020304" pitchFamily="18" charset="0"/>
              </a:rPr>
              <a:t>后工业社会</a:t>
            </a:r>
            <a:r>
              <a:rPr lang="zh-CN" altLang="en-US" dirty="0">
                <a:cs typeface="Times New Roman" panose="02020603050405020304" pitchFamily="18" charset="0"/>
              </a:rPr>
              <a:t>”，并于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1973</a:t>
            </a:r>
            <a:r>
              <a:rPr lang="zh-CN" altLang="zh-CN" dirty="0">
                <a:cs typeface="Times New Roman" panose="02020603050405020304" pitchFamily="18" charset="0"/>
              </a:rPr>
              <a:t>年出版著作指出</a:t>
            </a:r>
            <a:r>
              <a:rPr lang="zh-CN" altLang="en-US" dirty="0"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cs typeface="Times New Roman" panose="02020603050405020304" pitchFamily="18" charset="0"/>
              </a:rPr>
              <a:t>后工业社会</a:t>
            </a:r>
            <a:r>
              <a:rPr lang="zh-CN" altLang="en-US" dirty="0"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cs typeface="Times New Roman" panose="02020603050405020304" pitchFamily="18" charset="0"/>
              </a:rPr>
              <a:t>就是</a:t>
            </a:r>
            <a:r>
              <a:rPr lang="zh-CN" altLang="en-US" dirty="0"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cs typeface="Times New Roman" panose="02020603050405020304" pitchFamily="18" charset="0"/>
              </a:rPr>
              <a:t>信息社会”</a:t>
            </a:r>
            <a:r>
              <a:rPr lang="zh-CN" altLang="en-US" dirty="0" smtClean="0">
                <a:cs typeface="Times New Roman" panose="02020603050405020304" pitchFamily="18" charset="0"/>
              </a:rPr>
              <a:t>。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cs typeface="Times New Roman" panose="02020603050405020304" pitchFamily="18" charset="0"/>
              </a:rPr>
              <a:t>    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1980</a:t>
            </a:r>
            <a:r>
              <a:rPr lang="zh-CN" altLang="en-US" dirty="0" smtClean="0">
                <a:cs typeface="Times New Roman" panose="02020603050405020304" pitchFamily="18" charset="0"/>
              </a:rPr>
              <a:t>年</a:t>
            </a:r>
            <a:r>
              <a:rPr lang="zh-CN" altLang="zh-CN" dirty="0" smtClean="0">
                <a:cs typeface="Times New Roman" panose="02020603050405020304" pitchFamily="18" charset="0"/>
              </a:rPr>
              <a:t>出版</a:t>
            </a:r>
            <a:r>
              <a:rPr lang="zh-CN" altLang="zh-CN" u="sng" dirty="0" smtClean="0">
                <a:cs typeface="Times New Roman" panose="02020603050405020304" pitchFamily="18" charset="0"/>
              </a:rPr>
              <a:t>《第三次浪潮》</a:t>
            </a:r>
            <a:r>
              <a:rPr lang="zh-CN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指出，人类社会将由工业社会进入信息社会；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2000</a:t>
            </a:r>
            <a:r>
              <a:rPr lang="zh-CN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年发布的《全球信息社会冲绳宪章》</a:t>
            </a:r>
            <a:r>
              <a:rPr lang="zh-CN" altLang="zh-CN" dirty="0" smtClean="0">
                <a:cs typeface="Times New Roman" panose="02020603050405020304" pitchFamily="18" charset="0"/>
              </a:rPr>
              <a:t>，确认人类社会由工业社会向</a:t>
            </a:r>
            <a:r>
              <a:rPr lang="zh-CN" altLang="zh-CN" u="sng" dirty="0" smtClean="0">
                <a:cs typeface="Times New Roman" panose="02020603050405020304" pitchFamily="18" charset="0"/>
              </a:rPr>
              <a:t>信息社会</a:t>
            </a:r>
            <a:r>
              <a:rPr lang="zh-CN" altLang="zh-CN" dirty="0" smtClean="0">
                <a:cs typeface="Times New Roman" panose="02020603050405020304" pitchFamily="18" charset="0"/>
              </a:rPr>
              <a:t>过渡</a:t>
            </a:r>
            <a:r>
              <a:rPr lang="zh-CN" altLang="en-US" dirty="0" smtClean="0">
                <a:cs typeface="Times New Roman" panose="02020603050405020304" pitchFamily="18" charset="0"/>
              </a:rPr>
              <a:t>。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cs typeface="Times New Roman" panose="02020603050405020304" pitchFamily="18" charset="0"/>
              </a:rPr>
              <a:t>    </a:t>
            </a:r>
            <a:r>
              <a:rPr lang="zh-CN" altLang="zh-CN" dirty="0" smtClean="0">
                <a:cs typeface="Times New Roman" panose="02020603050405020304" pitchFamily="18" charset="0"/>
              </a:rPr>
              <a:t>信息社会</a:t>
            </a:r>
            <a:r>
              <a:rPr lang="zh-CN" altLang="zh-CN" dirty="0">
                <a:cs typeface="Times New Roman" panose="02020603050405020304" pitchFamily="18" charset="0"/>
              </a:rPr>
              <a:t>世界峰会在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2003</a:t>
            </a:r>
            <a:r>
              <a:rPr lang="zh-CN" altLang="zh-CN" dirty="0">
                <a:cs typeface="Times New Roman" panose="02020603050405020304" pitchFamily="18" charset="0"/>
              </a:rPr>
              <a:t>年和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2005</a:t>
            </a:r>
            <a:r>
              <a:rPr lang="zh-CN" altLang="zh-CN" dirty="0">
                <a:cs typeface="Times New Roman" panose="02020603050405020304" pitchFamily="18" charset="0"/>
              </a:rPr>
              <a:t>年，分别通过了信息社会建设的《</a:t>
            </a:r>
            <a:r>
              <a:rPr lang="zh-CN" altLang="zh-CN" u="sng" dirty="0">
                <a:cs typeface="Times New Roman" panose="02020603050405020304" pitchFamily="18" charset="0"/>
              </a:rPr>
              <a:t>原则宣言</a:t>
            </a:r>
            <a:r>
              <a:rPr lang="zh-CN" altLang="zh-CN" dirty="0">
                <a:cs typeface="Times New Roman" panose="02020603050405020304" pitchFamily="18" charset="0"/>
              </a:rPr>
              <a:t>》和《</a:t>
            </a:r>
            <a:r>
              <a:rPr lang="zh-CN" altLang="zh-CN" u="sng" dirty="0">
                <a:cs typeface="Times New Roman" panose="02020603050405020304" pitchFamily="18" charset="0"/>
              </a:rPr>
              <a:t>行动计划</a:t>
            </a:r>
            <a:r>
              <a:rPr lang="zh-CN" altLang="zh-CN" dirty="0">
                <a:cs typeface="Times New Roman" panose="02020603050405020304" pitchFamily="18" charset="0"/>
              </a:rPr>
              <a:t>》。</a:t>
            </a:r>
            <a:endParaRPr lang="zh-CN" altLang="en-US" dirty="0"/>
          </a:p>
          <a:p>
            <a:pPr marL="0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等腰三角形 8"/>
          <p:cNvSpPr/>
          <p:nvPr/>
        </p:nvSpPr>
        <p:spPr>
          <a:xfrm rot="5400000">
            <a:off x="508266" y="2085796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6" name="任意多边形 16"/>
          <p:cNvSpPr/>
          <p:nvPr/>
        </p:nvSpPr>
        <p:spPr>
          <a:xfrm rot="10800000" flipH="1">
            <a:off x="232996" y="1550373"/>
            <a:ext cx="8678007" cy="5247848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04999" y="2142971"/>
            <a:ext cx="8099076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信息社会的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定义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 smtClean="0"/>
              <a:t>(1)</a:t>
            </a:r>
            <a:r>
              <a:rPr lang="zh-CN" altLang="zh-CN" dirty="0" smtClean="0"/>
              <a:t>信息社会</a:t>
            </a:r>
            <a:r>
              <a:rPr lang="zh-CN" altLang="zh-CN" dirty="0"/>
              <a:t>（信息化社会）是指脱离工业社会以后，</a:t>
            </a:r>
            <a:r>
              <a:rPr lang="zh-CN" altLang="zh-CN" dirty="0">
                <a:solidFill>
                  <a:srgbClr val="466E8C"/>
                </a:solidFill>
              </a:rPr>
              <a:t>信息</a:t>
            </a:r>
            <a:r>
              <a:rPr lang="zh-CN" altLang="zh-CN" dirty="0"/>
              <a:t>起主要作用的社会。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 smtClean="0"/>
              <a:t>(2)</a:t>
            </a:r>
            <a:r>
              <a:rPr lang="zh-CN" altLang="zh-CN" dirty="0" smtClean="0"/>
              <a:t>是</a:t>
            </a:r>
            <a:r>
              <a:rPr lang="zh-CN" altLang="zh-CN" dirty="0"/>
              <a:t>一个以</a:t>
            </a:r>
            <a:r>
              <a:rPr lang="zh-CN" altLang="zh-CN" dirty="0">
                <a:solidFill>
                  <a:srgbClr val="466E8C"/>
                </a:solidFill>
              </a:rPr>
              <a:t>人</a:t>
            </a:r>
            <a:r>
              <a:rPr lang="zh-CN" altLang="zh-CN" dirty="0"/>
              <a:t>为本、具有</a:t>
            </a:r>
            <a:r>
              <a:rPr lang="zh-CN" altLang="zh-CN" dirty="0">
                <a:solidFill>
                  <a:srgbClr val="466E8C"/>
                </a:solidFill>
              </a:rPr>
              <a:t>包容性</a:t>
            </a:r>
            <a:r>
              <a:rPr lang="zh-CN" altLang="zh-CN" dirty="0"/>
              <a:t>和面向</a:t>
            </a:r>
            <a:r>
              <a:rPr lang="zh-CN" altLang="zh-CN" dirty="0">
                <a:solidFill>
                  <a:srgbClr val="466E8C"/>
                </a:solidFill>
              </a:rPr>
              <a:t>全面发展</a:t>
            </a:r>
            <a:r>
              <a:rPr lang="zh-CN" altLang="zh-CN" dirty="0"/>
              <a:t>的社会。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 smtClean="0"/>
              <a:t>(3)</a:t>
            </a:r>
            <a:r>
              <a:rPr lang="zh-CN" altLang="zh-CN" dirty="0" smtClean="0"/>
              <a:t>在此</a:t>
            </a:r>
            <a:r>
              <a:rPr lang="zh-CN" altLang="zh-CN" dirty="0"/>
              <a:t>信息社会中，人人可以</a:t>
            </a:r>
            <a:r>
              <a:rPr lang="zh-CN" altLang="zh-CN" dirty="0">
                <a:solidFill>
                  <a:srgbClr val="466E8C"/>
                </a:solidFill>
              </a:rPr>
              <a:t>创造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466E8C"/>
                </a:solidFill>
              </a:rPr>
              <a:t>获取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466E8C"/>
                </a:solidFill>
              </a:rPr>
              <a:t>使用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466E8C"/>
                </a:solidFill>
              </a:rPr>
              <a:t>分享</a:t>
            </a:r>
            <a:r>
              <a:rPr lang="zh-CN" altLang="zh-CN" dirty="0"/>
              <a:t>信息和知识，使个人、社会和各国人民均能充分发挥各自的潜力，促进实现可持续发展并提高生活质量。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任意多边形 16"/>
          <p:cNvSpPr/>
          <p:nvPr/>
        </p:nvSpPr>
        <p:spPr>
          <a:xfrm rot="10800000" flipH="1">
            <a:off x="232996" y="1550373"/>
            <a:ext cx="8678007" cy="5247848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76119" y="1698652"/>
            <a:ext cx="8099076" cy="29229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itchFamily="49" charset="-122"/>
                <a:ea typeface="楷体_GB2312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 b="1">
                <a:latin typeface="楷体_GB2312" pitchFamily="49" charset="-122"/>
                <a:ea typeface="楷体_GB2312" pitchFamily="49" charset="-122"/>
              </a:defRPr>
            </a:lvl6pPr>
            <a:lvl7pPr>
              <a:defRPr sz="2000" b="1">
                <a:latin typeface="楷体_GB2312" pitchFamily="49" charset="-122"/>
                <a:ea typeface="楷体_GB2312" pitchFamily="49" charset="-122"/>
              </a:defRPr>
            </a:lvl7pPr>
            <a:lvl8pPr>
              <a:defRPr sz="2000" b="1">
                <a:latin typeface="楷体_GB2312" pitchFamily="49" charset="-122"/>
                <a:ea typeface="楷体_GB2312" pitchFamily="49" charset="-122"/>
              </a:defRPr>
            </a:lvl8pPr>
            <a:lvl9pPr>
              <a:defRPr sz="2000" b="1"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信息社会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的内涵：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以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人为本、包容性和全面发展是信息社会的基本原则。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信息社会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是可持续发展的社会。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信息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和知识成为信息社会最重要的资源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国家信息中心的界定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以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信息活动为基础的新型社会形态和新的社会发展阶段。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630143" y="4698059"/>
            <a:ext cx="1604648" cy="1619236"/>
            <a:chOff x="3995936" y="2211710"/>
            <a:chExt cx="2095500" cy="2114550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2211710"/>
              <a:ext cx="2095500" cy="2114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本框 17"/>
            <p:cNvSpPr txBox="1"/>
            <p:nvPr/>
          </p:nvSpPr>
          <p:spPr>
            <a:xfrm>
              <a:off x="4259083" y="2571750"/>
              <a:ext cx="216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信息活动</a:t>
              </a:r>
            </a:p>
          </p:txBody>
        </p:sp>
      </p:grpSp>
      <p:sp>
        <p:nvSpPr>
          <p:cNvPr id="19" name="任意多边形 16"/>
          <p:cNvSpPr/>
          <p:nvPr/>
        </p:nvSpPr>
        <p:spPr>
          <a:xfrm rot="10800000" flipH="1">
            <a:off x="232996" y="1550373"/>
            <a:ext cx="8678007" cy="5247848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46599" y="255161"/>
            <a:ext cx="456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466E8C"/>
                </a:solidFill>
                <a:latin typeface="楷体_GB2312" pitchFamily="49" charset="-122"/>
                <a:ea typeface="楷体_GB2312"/>
              </a:defRPr>
            </a:lvl1pPr>
          </a:lstStyle>
          <a:p>
            <a:r>
              <a:rPr lang="en-US" altLang="zh-CN" dirty="0" smtClean="0">
                <a:solidFill>
                  <a:srgbClr val="7BA9CA"/>
                </a:solidFill>
              </a:rPr>
              <a:t>1</a:t>
            </a:r>
            <a:r>
              <a:rPr lang="zh-CN" altLang="en-US" dirty="0">
                <a:solidFill>
                  <a:srgbClr val="7BA9CA"/>
                </a:solidFill>
              </a:rPr>
              <a:t>　认识信息社会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</TotalTime>
  <Words>438</Words>
  <Application>Microsoft Office PowerPoint</Application>
  <PresentationFormat>全屏显示(4:3)</PresentationFormat>
  <Paragraphs>83</Paragraphs>
  <Slides>16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whaty</cp:lastModifiedBy>
  <cp:revision>118</cp:revision>
  <dcterms:created xsi:type="dcterms:W3CDTF">2019-04-15T01:46:00Z</dcterms:created>
  <dcterms:modified xsi:type="dcterms:W3CDTF">2019-08-27T06:02:09Z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